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8" r:id="rId4"/>
    <p:sldId id="377" r:id="rId5"/>
    <p:sldId id="382" r:id="rId6"/>
    <p:sldId id="384" r:id="rId7"/>
    <p:sldId id="379" r:id="rId8"/>
    <p:sldId id="380" r:id="rId9"/>
    <p:sldId id="385" r:id="rId10"/>
    <p:sldId id="386" r:id="rId11"/>
    <p:sldId id="387" r:id="rId12"/>
    <p:sldId id="388" r:id="rId13"/>
    <p:sldId id="389" r:id="rId14"/>
    <p:sldId id="390" r:id="rId15"/>
    <p:sldId id="3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34559" autoAdjust="0"/>
    <p:restoredTop sz="98464" autoAdjust="0"/>
  </p:normalViewPr>
  <p:slideViewPr>
    <p:cSldViewPr>
      <p:cViewPr>
        <p:scale>
          <a:sx n="118" d="100"/>
          <a:sy n="118" d="100"/>
        </p:scale>
        <p:origin x="24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009B8-8E09-4225-8DCE-2F991CF52E5C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3A596-66E1-451B-B02D-C1C7FB4F5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34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6B8E5-233B-4F07-BBF1-D5CD77122FA9}" type="datetimeFigureOut">
              <a:rPr lang="en-ZA" smtClean="0"/>
              <a:pPr/>
              <a:t>2015/02/17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F8E15-670C-488E-9A65-40BD2C94C9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143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8E15-670C-488E-9A65-40BD2C94C976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3000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8E15-670C-488E-9A65-40BD2C94C976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7764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18D06F-1D62-42E4-A2C9-5420BAA01355}" type="datetimeFigureOut">
              <a:rPr lang="en-US" smtClean="0"/>
              <a:pPr/>
              <a:t>17-Feb-15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477A0F-D808-439D-8CB2-8613D4826D62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>
                <a:solidFill>
                  <a:srgbClr val="00B0F0"/>
                </a:solidFill>
              </a:rPr>
              <a:t>MATHEMATICAL LITERACY  GRADE 10 CAPS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7772400" cy="1941760"/>
          </a:xfrm>
        </p:spPr>
        <p:txBody>
          <a:bodyPr>
            <a:normAutofit lnSpcReduction="10000"/>
          </a:bodyPr>
          <a:lstStyle/>
          <a:p>
            <a:endParaRPr lang="en-ZA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TOPIC 5: Maps, plans  and other  representations of the physical world</a:t>
            </a:r>
          </a:p>
          <a:p>
            <a:endParaRPr lang="en-ZA" sz="2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4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Section </a:t>
            </a:r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5.5: Models</a:t>
            </a:r>
            <a:endParaRPr lang="en-US" sz="2400" b="1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338858"/>
            <a:ext cx="2880320" cy="799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284984"/>
            <a:ext cx="8640960" cy="10081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How many matchboxes will fit in the length of the big box?</a:t>
            </a:r>
          </a:p>
          <a:p>
            <a:pPr marL="514350" indent="-514350">
              <a:buAutoNum type="arabicPeriod"/>
            </a:pPr>
            <a:endParaRPr lang="en-US" sz="1800" dirty="0" smtClean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69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 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568952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How many matchboxes will fit in the width of the big box?</a:t>
            </a:r>
          </a:p>
        </p:txBody>
      </p:sp>
    </p:spTree>
    <p:extLst>
      <p:ext uri="{BB962C8B-B14F-4D97-AF65-F5344CB8AC3E}">
        <p14:creationId xmlns:p14="http://schemas.microsoft.com/office/powerpoint/2010/main" xmlns="" val="167569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924944"/>
            <a:ext cx="8640960" cy="14215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How many layers of matchboxes will fit in the height of the big box?</a:t>
            </a:r>
          </a:p>
          <a:p>
            <a:pPr marL="514350" indent="-514350">
              <a:buAutoNum type="arabicPeriod"/>
            </a:pPr>
            <a:endParaRPr lang="en-US" sz="1800" dirty="0" smtClean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696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6952"/>
            <a:ext cx="8424936" cy="134950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Calculate the number of matchboxes that can fit into the big box?</a:t>
            </a:r>
          </a:p>
          <a:p>
            <a:pPr marL="514350" indent="-514350">
              <a:buAutoNum type="arabicPeriod"/>
            </a:pPr>
            <a:endParaRPr lang="en-US" sz="1800" dirty="0" smtClean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696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Tins with a diameter of 8 cm are packed upright in a box. What would the minimum length of the box have to be to ensure that four tins can be packed in a row along the length of the box?</a:t>
            </a:r>
          </a:p>
          <a:p>
            <a:pPr marL="514350" indent="-514350">
              <a:buAutoNum type="arabicPeriod"/>
            </a:pPr>
            <a:endParaRPr lang="en-US" sz="1800" dirty="0" smtClean="0">
              <a:latin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6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en-ZA" sz="4500" b="1" dirty="0" smtClean="0"/>
              <a:t>Solutions Final Assessment </a:t>
            </a:r>
            <a:endParaRPr lang="en-ZA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ZA" sz="2400" dirty="0" smtClean="0">
                <a:latin typeface="Calibri" pitchFamily="34" charset="0"/>
              </a:rPr>
              <a:t>4 matchboxes</a:t>
            </a:r>
          </a:p>
          <a:p>
            <a:pPr marL="514350" indent="-514350">
              <a:buAutoNum type="arabicPeriod"/>
            </a:pPr>
            <a:endParaRPr lang="en-ZA" sz="2400" dirty="0" smtClean="0"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ZA" sz="2400" dirty="0" smtClean="0">
                <a:latin typeface="Calibri" pitchFamily="34" charset="0"/>
              </a:rPr>
              <a:t>2 matchboxes</a:t>
            </a:r>
          </a:p>
          <a:p>
            <a:pPr marL="514350" indent="-514350">
              <a:buAutoNum type="arabicPeriod"/>
            </a:pPr>
            <a:endParaRPr lang="en-ZA" sz="2400" dirty="0" smtClean="0"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ZA" sz="2400" dirty="0" smtClean="0">
                <a:latin typeface="Calibri" pitchFamily="34" charset="0"/>
              </a:rPr>
              <a:t>6 matchboxes</a:t>
            </a:r>
          </a:p>
          <a:p>
            <a:pPr marL="514350" indent="-514350">
              <a:buAutoNum type="arabicPeriod"/>
            </a:pPr>
            <a:endParaRPr lang="en-ZA" sz="2400" dirty="0" smtClean="0"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ZA" sz="2400" dirty="0" smtClean="0">
                <a:latin typeface="Calibri" pitchFamily="34" charset="0"/>
              </a:rPr>
              <a:t>48 matches ( 4 x 2 x 6 = 48)</a:t>
            </a:r>
          </a:p>
          <a:p>
            <a:pPr marL="514350" indent="-514350">
              <a:buAutoNum type="arabicPeriod"/>
            </a:pPr>
            <a:endParaRPr lang="en-ZA" sz="2400" dirty="0" smtClean="0"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ZA" sz="2400" dirty="0" smtClean="0">
                <a:latin typeface="Calibri" pitchFamily="34" charset="0"/>
              </a:rPr>
              <a:t>32 cm</a:t>
            </a:r>
          </a:p>
          <a:p>
            <a:pPr>
              <a:buNone/>
            </a:pPr>
            <a:endParaRPr lang="en-ZA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02060"/>
                </a:solidFill>
                <a:cs typeface="Arial" pitchFamily="34" charset="0"/>
              </a:rPr>
              <a:t>Topic 5: </a:t>
            </a:r>
            <a:r>
              <a:rPr lang="en-ZA" sz="2700" dirty="0" smtClean="0">
                <a:solidFill>
                  <a:srgbClr val="002060"/>
                </a:solidFill>
                <a:cs typeface="Arial" pitchFamily="34" charset="0"/>
              </a:rPr>
              <a:t>Maps, plans and other representations of the physical world</a:t>
            </a:r>
            <a:endParaRPr lang="en-ZA" sz="27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The following sections will be covered:</a:t>
            </a:r>
          </a:p>
          <a:p>
            <a:pPr marL="0" indent="0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5.1. Scale</a:t>
            </a:r>
          </a:p>
          <a:p>
            <a:pPr marL="0" indent="0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5.2. Maps</a:t>
            </a:r>
          </a:p>
          <a:p>
            <a:pPr marL="0" indent="0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5.3. Plans (instruction/assemble diagrams)</a:t>
            </a:r>
          </a:p>
          <a:p>
            <a:pPr marL="0" indent="0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5.4. Plans (floor, elevation and design plans)</a:t>
            </a:r>
          </a:p>
          <a:p>
            <a:pPr marL="0" indent="0">
              <a:buNone/>
            </a:pPr>
            <a:r>
              <a:rPr lang="en-ZA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5.5.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en-ZA" sz="4500" b="1" dirty="0" smtClean="0">
                <a:solidFill>
                  <a:srgbClr val="002060"/>
                </a:solidFill>
                <a:cs typeface="Arial" pitchFamily="34" charset="0"/>
              </a:rPr>
              <a:t>Models</a:t>
            </a:r>
            <a:endParaRPr lang="en-ZA" sz="45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672408"/>
          </a:xfrm>
        </p:spPr>
        <p:txBody>
          <a:bodyPr/>
          <a:lstStyle/>
          <a:p>
            <a:pPr>
              <a:buNone/>
            </a:pPr>
            <a:r>
              <a:rPr lang="en-ZA" dirty="0" smtClean="0">
                <a:latin typeface="+mj-lt"/>
                <a:cs typeface="Calibri" pitchFamily="34" charset="0"/>
              </a:rPr>
              <a:t>In Section 5.5, learners will be able to:</a:t>
            </a:r>
          </a:p>
          <a:p>
            <a:pPr>
              <a:buNone/>
            </a:pPr>
            <a:endParaRPr lang="en-ZA" dirty="0" smtClean="0">
              <a:latin typeface="+mj-lt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ZA" dirty="0" smtClean="0">
                <a:latin typeface="+mj-lt"/>
                <a:cs typeface="Calibri" pitchFamily="34" charset="0"/>
              </a:rPr>
              <a:t>Determine the most appropriate way to package cans and/or boxes for optimal use of space.</a:t>
            </a:r>
          </a:p>
          <a:p>
            <a:pPr marL="0" indent="0">
              <a:buClr>
                <a:srgbClr val="002060"/>
              </a:buClr>
              <a:buNone/>
            </a:pPr>
            <a:endParaRPr lang="en-ZA" dirty="0" smtClean="0">
              <a:latin typeface="+mj-lt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ZA" dirty="0" smtClean="0">
                <a:latin typeface="+mj-lt"/>
                <a:cs typeface="Calibri" pitchFamily="34" charset="0"/>
              </a:rPr>
              <a:t>Determine the most cost-effective way to package a number of cans and/or boxes.</a:t>
            </a:r>
          </a:p>
          <a:p>
            <a:pPr>
              <a:buClr>
                <a:srgbClr val="002060"/>
              </a:buClr>
              <a:buNone/>
            </a:pPr>
            <a:endParaRPr lang="en-ZA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smtClean="0"/>
              <a:t>Packaging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725768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Most of the goods we purchase are often packaged.</a:t>
            </a:r>
          </a:p>
          <a:p>
            <a:pPr>
              <a:buClr>
                <a:srgbClr val="002060"/>
              </a:buClr>
              <a:buNone/>
            </a:pPr>
            <a:endParaRPr lang="en-ZA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Items can be packaged in cans, plastic, containers, glass </a:t>
            </a:r>
          </a:p>
          <a:p>
            <a:pPr>
              <a:buClr>
                <a:srgbClr val="002060"/>
              </a:buClr>
              <a:buNone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     bottles etc.</a:t>
            </a:r>
          </a:p>
          <a:p>
            <a:pPr>
              <a:buClr>
                <a:srgbClr val="002060"/>
              </a:buClr>
              <a:buNone/>
            </a:pPr>
            <a:endParaRPr lang="en-ZA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Packaging is usually done in a cost-effective way </a:t>
            </a:r>
            <a:endParaRPr lang="en-ZA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None/>
            </a:pPr>
            <a:endParaRPr lang="en-ZA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89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6360"/>
          </a:xfrm>
        </p:spPr>
        <p:txBody>
          <a:bodyPr/>
          <a:lstStyle/>
          <a:p>
            <a:pPr algn="ctr"/>
            <a:r>
              <a:rPr lang="en-US" sz="4500" b="1" dirty="0">
                <a:solidFill>
                  <a:srgbClr val="04617B"/>
                </a:solidFill>
              </a:rPr>
              <a:t>Packaging</a:t>
            </a:r>
            <a:endParaRPr lang="en-ZA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28800"/>
            <a:ext cx="4320479" cy="291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79512" y="4509120"/>
            <a:ext cx="8712968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ZA" sz="2600" dirty="0">
                <a:solidFill>
                  <a:prstClr val="black"/>
                </a:solidFill>
                <a:latin typeface="Calibri" pitchFamily="34" charset="0"/>
              </a:rPr>
              <a:t>From the top view of the box, there are </a:t>
            </a:r>
            <a:r>
              <a:rPr lang="en-ZA" sz="2600" dirty="0">
                <a:solidFill>
                  <a:srgbClr val="7030A0"/>
                </a:solidFill>
                <a:latin typeface="Calibri" pitchFamily="34" charset="0"/>
              </a:rPr>
              <a:t>5 cans along the length </a:t>
            </a:r>
            <a:r>
              <a:rPr lang="en-ZA" sz="2600" dirty="0">
                <a:solidFill>
                  <a:prstClr val="black"/>
                </a:solidFill>
                <a:latin typeface="Calibri" pitchFamily="34" charset="0"/>
              </a:rPr>
              <a:t>of the box and </a:t>
            </a:r>
            <a:r>
              <a:rPr lang="en-ZA" sz="2600" dirty="0">
                <a:solidFill>
                  <a:srgbClr val="7030A0"/>
                </a:solidFill>
                <a:latin typeface="Calibri" pitchFamily="34" charset="0"/>
              </a:rPr>
              <a:t>4 cans along the breadth</a:t>
            </a:r>
            <a:r>
              <a:rPr lang="en-ZA" sz="2600" dirty="0">
                <a:solidFill>
                  <a:prstClr val="black"/>
                </a:solidFill>
                <a:latin typeface="Calibri" pitchFamily="34" charset="0"/>
              </a:rPr>
              <a:t> of the box</a:t>
            </a:r>
            <a:r>
              <a:rPr lang="en-ZA" sz="2600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</a:p>
          <a:p>
            <a:pPr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ZA" sz="2600" dirty="0">
              <a:solidFill>
                <a:prstClr val="black"/>
              </a:solidFill>
              <a:latin typeface="Calibri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ZA" sz="2600" b="1" dirty="0">
                <a:solidFill>
                  <a:srgbClr val="7030A0"/>
                </a:solidFill>
                <a:latin typeface="Calibri" pitchFamily="34" charset="0"/>
              </a:rPr>
              <a:t>Therefore</a:t>
            </a:r>
            <a:r>
              <a:rPr lang="en-ZA" sz="26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ZA" sz="2600" dirty="0">
                <a:solidFill>
                  <a:prstClr val="black"/>
                </a:solidFill>
                <a:latin typeface="Calibri" pitchFamily="34" charset="0"/>
              </a:rPr>
              <a:t>there are </a:t>
            </a:r>
            <a:r>
              <a:rPr lang="en-ZA" sz="2600" dirty="0">
                <a:solidFill>
                  <a:srgbClr val="7030A0"/>
                </a:solidFill>
                <a:latin typeface="Calibri" pitchFamily="34" charset="0"/>
              </a:rPr>
              <a:t>20 cans </a:t>
            </a:r>
            <a:r>
              <a:rPr lang="en-ZA" sz="2600" dirty="0">
                <a:solidFill>
                  <a:prstClr val="black"/>
                </a:solidFill>
                <a:latin typeface="Calibri" pitchFamily="34" charset="0"/>
              </a:rPr>
              <a:t>in the base of the box.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Example 1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75252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ZA" dirty="0" smtClean="0">
                <a:latin typeface="Calibri" pitchFamily="34" charset="0"/>
              </a:rPr>
              <a:t>A box has a length of </a:t>
            </a:r>
            <a:r>
              <a:rPr lang="en-ZA" dirty="0" smtClean="0">
                <a:solidFill>
                  <a:srgbClr val="7030A0"/>
                </a:solidFill>
                <a:latin typeface="Calibri" pitchFamily="34" charset="0"/>
              </a:rPr>
              <a:t>65 cm x 50 cm width and 45 cm height. </a:t>
            </a:r>
            <a:r>
              <a:rPr lang="en-ZA" dirty="0" smtClean="0">
                <a:latin typeface="Calibri" pitchFamily="34" charset="0"/>
              </a:rPr>
              <a:t>There are small boxes of washing powder packed in the box with the dimensions of  </a:t>
            </a:r>
            <a:r>
              <a:rPr lang="en-ZA" dirty="0" smtClean="0">
                <a:solidFill>
                  <a:srgbClr val="7030A0"/>
                </a:solidFill>
                <a:latin typeface="Calibri" pitchFamily="34" charset="0"/>
              </a:rPr>
              <a:t>15 cm x 10 cm x 3 cm.</a:t>
            </a:r>
          </a:p>
          <a:p>
            <a:pPr>
              <a:buNone/>
            </a:pPr>
            <a:endParaRPr lang="en-ZA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ZA" dirty="0" smtClean="0">
                <a:latin typeface="Calibri" pitchFamily="34" charset="0"/>
              </a:rPr>
              <a:t>To calculate the number of boxes will fit along the length, 65cm: </a:t>
            </a:r>
            <a:r>
              <a:rPr lang="en-ZA" dirty="0">
                <a:latin typeface="Calibri" pitchFamily="34" charset="0"/>
              </a:rPr>
              <a:t> </a:t>
            </a:r>
            <a:r>
              <a:rPr lang="en-ZA" dirty="0" smtClean="0">
                <a:solidFill>
                  <a:srgbClr val="7030A0"/>
                </a:solidFill>
                <a:latin typeface="Calibri" pitchFamily="34" charset="0"/>
              </a:rPr>
              <a:t>= 65 ÷ 15 = 5</a:t>
            </a:r>
          </a:p>
          <a:p>
            <a:pPr>
              <a:buNone/>
            </a:pPr>
            <a:endParaRPr lang="en-ZA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ZA" dirty="0" smtClean="0">
                <a:latin typeface="Calibri" pitchFamily="34" charset="0"/>
              </a:rPr>
              <a:t>To calculate the number of boxes that will fit across the width, 50 cm : </a:t>
            </a:r>
            <a:r>
              <a:rPr lang="en-ZA" dirty="0" smtClean="0">
                <a:solidFill>
                  <a:srgbClr val="7030A0"/>
                </a:solidFill>
                <a:latin typeface="Calibri" pitchFamily="34" charset="0"/>
              </a:rPr>
              <a:t>= 50 ÷ 10 = 5</a:t>
            </a:r>
            <a:endParaRPr lang="en-ZA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10376"/>
          </a:xfrm>
        </p:spPr>
        <p:txBody>
          <a:bodyPr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Activity 1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623792"/>
          </a:xfrm>
        </p:spPr>
        <p:txBody>
          <a:bodyPr/>
          <a:lstStyle/>
          <a:p>
            <a:pPr marL="0">
              <a:buNone/>
            </a:pPr>
            <a:r>
              <a:rPr lang="en-ZA" dirty="0" smtClean="0">
                <a:latin typeface="Calibri" pitchFamily="34" charset="0"/>
              </a:rPr>
              <a:t>If a box is filled with cans of soda and its dimensions are length = 55 cm, breadth = 15 cm and the height = 66 cm. the dimensions of the cans: diameter = 5 cm and height = 11 cm.</a:t>
            </a:r>
          </a:p>
          <a:p>
            <a:pPr marL="0">
              <a:buNone/>
            </a:pPr>
            <a:endParaRPr lang="en-ZA" dirty="0" smtClean="0">
              <a:latin typeface="Calibri" pitchFamily="34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ZA" dirty="0" smtClean="0">
                <a:latin typeface="Calibri" pitchFamily="34" charset="0"/>
              </a:rPr>
              <a:t>Calculate how many cans will </a:t>
            </a:r>
            <a:r>
              <a:rPr lang="en-ZA" dirty="0">
                <a:latin typeface="Calibri" pitchFamily="34" charset="0"/>
              </a:rPr>
              <a:t>b</a:t>
            </a:r>
            <a:r>
              <a:rPr lang="en-ZA" dirty="0" smtClean="0">
                <a:latin typeface="Calibri" pitchFamily="34" charset="0"/>
              </a:rPr>
              <a:t>e packed into the base?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ZA" dirty="0" smtClean="0">
                <a:latin typeface="Calibri" pitchFamily="34" charset="0"/>
              </a:rPr>
              <a:t>How many cans will fit across the breadth?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ZA" dirty="0" smtClean="0">
                <a:latin typeface="Calibri" pitchFamily="34" charset="0"/>
              </a:rPr>
              <a:t>How many layers will be there in the box?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ZA" dirty="0" smtClean="0">
                <a:latin typeface="Calibri" pitchFamily="34" charset="0"/>
              </a:rPr>
              <a:t>Determine the number of cans that can fit in the box?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Solutions Activity 1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ZA" dirty="0" smtClean="0">
                <a:latin typeface="Calibri" pitchFamily="34" charset="0"/>
              </a:rPr>
              <a:t>55/5 = 11</a:t>
            </a:r>
          </a:p>
          <a:p>
            <a:pPr marL="514350" indent="-514350">
              <a:buAutoNum type="alphaLcParenR"/>
            </a:pPr>
            <a:endParaRPr lang="en-ZA" dirty="0" smtClean="0">
              <a:latin typeface="Calibri" pitchFamily="34" charset="0"/>
            </a:endParaRPr>
          </a:p>
          <a:p>
            <a:pPr marL="514350" indent="-514350">
              <a:buAutoNum type="alphaLcParenR"/>
            </a:pPr>
            <a:r>
              <a:rPr lang="en-ZA" dirty="0" smtClean="0">
                <a:latin typeface="Calibri" pitchFamily="34" charset="0"/>
              </a:rPr>
              <a:t>15/5 = 3</a:t>
            </a:r>
          </a:p>
          <a:p>
            <a:pPr marL="514350" indent="-514350">
              <a:buAutoNum type="alphaLcParenR"/>
            </a:pPr>
            <a:endParaRPr lang="en-ZA" dirty="0" smtClean="0">
              <a:latin typeface="Calibri" pitchFamily="34" charset="0"/>
            </a:endParaRPr>
          </a:p>
          <a:p>
            <a:pPr marL="514350" indent="-514350">
              <a:buAutoNum type="alphaLcParenR"/>
            </a:pPr>
            <a:r>
              <a:rPr lang="en-ZA" dirty="0" smtClean="0">
                <a:latin typeface="Calibri" pitchFamily="34" charset="0"/>
              </a:rPr>
              <a:t>66/11 = 6</a:t>
            </a:r>
          </a:p>
          <a:p>
            <a:pPr marL="514350" indent="-514350">
              <a:buAutoNum type="alphaLcParenR"/>
            </a:pPr>
            <a:endParaRPr lang="en-ZA" dirty="0" smtClean="0">
              <a:latin typeface="Calibri" pitchFamily="34" charset="0"/>
            </a:endParaRPr>
          </a:p>
          <a:p>
            <a:pPr marL="514350" indent="-514350">
              <a:buAutoNum type="alphaLcParenR"/>
            </a:pPr>
            <a:r>
              <a:rPr lang="en-ZA" dirty="0" smtClean="0">
                <a:latin typeface="Calibri" pitchFamily="34" charset="0"/>
              </a:rPr>
              <a:t>Number of cans = 11 x 3 x 6</a:t>
            </a:r>
          </a:p>
          <a:p>
            <a:pPr marL="514350" indent="-514350">
              <a:buNone/>
            </a:pPr>
            <a:r>
              <a:rPr lang="en-ZA" dirty="0" smtClean="0">
                <a:latin typeface="Calibri" pitchFamily="34" charset="0"/>
              </a:rPr>
              <a:t>                                    = 198</a:t>
            </a:r>
            <a:endParaRPr lang="en-ZA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Final Assessment Questions</a:t>
            </a:r>
            <a:endParaRPr lang="en-US" sz="6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 matchbox  has dimensions: length = 5,3 cm; width = 3,8 cm and height = 1,5 cm. A big box in which the matchboxes are packaged, has dimensions: length = 21,5 cm, breadth = 11 cm and height = 9 cm.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Use the above information to answer question 1 to 4</a:t>
            </a:r>
          </a:p>
        </p:txBody>
      </p:sp>
    </p:spTree>
    <p:extLst>
      <p:ext uri="{BB962C8B-B14F-4D97-AF65-F5344CB8AC3E}">
        <p14:creationId xmlns:p14="http://schemas.microsoft.com/office/powerpoint/2010/main" xmlns="" val="1154355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5472</TotalTime>
  <Words>576</Words>
  <Application>Microsoft Office PowerPoint</Application>
  <PresentationFormat>On-screen Show (4:3)</PresentationFormat>
  <Paragraphs>78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MATHEMATICAL LITERACY  GRADE 10 CAPS</vt:lpstr>
      <vt:lpstr>Topic 5: Maps, plans and other representations of the physical world</vt:lpstr>
      <vt:lpstr>Models</vt:lpstr>
      <vt:lpstr>Packaging</vt:lpstr>
      <vt:lpstr>Packaging</vt:lpstr>
      <vt:lpstr>Example 1</vt:lpstr>
      <vt:lpstr>Activity 1</vt:lpstr>
      <vt:lpstr>Solutions Activity 1</vt:lpstr>
      <vt:lpstr>Final Assessment Questions</vt:lpstr>
      <vt:lpstr>Question 1</vt:lpstr>
      <vt:lpstr>Question 2</vt:lpstr>
      <vt:lpstr>Question 3</vt:lpstr>
      <vt:lpstr>Question 4</vt:lpstr>
      <vt:lpstr>Question 5</vt:lpstr>
      <vt:lpstr>Solutions Final Assessment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LITERACY  GRADE 10</dc:title>
  <dc:creator>makhudu</dc:creator>
  <cp:lastModifiedBy>STUDIO</cp:lastModifiedBy>
  <cp:revision>311</cp:revision>
  <cp:lastPrinted>2012-11-26T07:52:30Z</cp:lastPrinted>
  <dcterms:created xsi:type="dcterms:W3CDTF">2012-10-27T18:27:31Z</dcterms:created>
  <dcterms:modified xsi:type="dcterms:W3CDTF">2015-02-17T13:50:36Z</dcterms:modified>
</cp:coreProperties>
</file>